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3923"/>
    <a:srgbClr val="534E2F"/>
    <a:srgbClr val="4541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8C28-62BC-4B7C-AEBE-28074573435A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3FF8-A7F6-45BE-9006-CFCA3B1C0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8C28-62BC-4B7C-AEBE-28074573435A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3FF8-A7F6-45BE-9006-CFCA3B1C0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8C28-62BC-4B7C-AEBE-28074573435A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3FF8-A7F6-45BE-9006-CFCA3B1C0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8C28-62BC-4B7C-AEBE-28074573435A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3FF8-A7F6-45BE-9006-CFCA3B1C0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8C28-62BC-4B7C-AEBE-28074573435A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3FF8-A7F6-45BE-9006-CFCA3B1C0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8C28-62BC-4B7C-AEBE-28074573435A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3FF8-A7F6-45BE-9006-CFCA3B1C0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8C28-62BC-4B7C-AEBE-28074573435A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3FF8-A7F6-45BE-9006-CFCA3B1C0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8C28-62BC-4B7C-AEBE-28074573435A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3FF8-A7F6-45BE-9006-CFCA3B1C0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8C28-62BC-4B7C-AEBE-28074573435A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3FF8-A7F6-45BE-9006-CFCA3B1C0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8C28-62BC-4B7C-AEBE-28074573435A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3FF8-A7F6-45BE-9006-CFCA3B1C0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8C28-62BC-4B7C-AEBE-28074573435A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3FF8-A7F6-45BE-9006-CFCA3B1C0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3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20000"/>
                <a:lumOff val="8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C8C28-62BC-4B7C-AEBE-28074573435A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3FF8-A7F6-45BE-9006-CFCA3B1C0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570" y="3102202"/>
            <a:ext cx="7674429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eorgia" pitchFamily="18" charset="0"/>
                <a:cs typeface="Times New Roman" pitchFamily="18" charset="0"/>
              </a:rPr>
              <a:t>The Longest Three Days</a:t>
            </a:r>
            <a:endParaRPr lang="en-US" sz="3600" dirty="0">
              <a:latin typeface="Georgia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759284"/>
            <a:ext cx="2791334" cy="5566611"/>
            <a:chOff x="352923" y="946483"/>
            <a:chExt cx="2791334" cy="5566611"/>
          </a:xfr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isometricRightUp"/>
            <a:lightRig rig="sunrise" dir="t"/>
          </a:scene3d>
        </p:grpSpPr>
        <p:sp>
          <p:nvSpPr>
            <p:cNvPr id="5" name="Rectangle 4"/>
            <p:cNvSpPr/>
            <p:nvPr/>
          </p:nvSpPr>
          <p:spPr>
            <a:xfrm>
              <a:off x="1652338" y="946483"/>
              <a:ext cx="208546" cy="5566611"/>
            </a:xfrm>
            <a:prstGeom prst="rect">
              <a:avLst/>
            </a:prstGeom>
            <a:solidFill>
              <a:srgbClr val="534E2F"/>
            </a:solidFill>
            <a:ln w="3175">
              <a:solidFill>
                <a:srgbClr val="3D3923"/>
              </a:solidFill>
            </a:ln>
            <a:sp3d extrusionH="1143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1644317" y="1247271"/>
              <a:ext cx="208546" cy="2791334"/>
            </a:xfrm>
            <a:prstGeom prst="rect">
              <a:avLst/>
            </a:prstGeom>
            <a:solidFill>
              <a:srgbClr val="534E2F"/>
            </a:solidFill>
            <a:ln w="3175">
              <a:solidFill>
                <a:srgbClr val="3D3923"/>
              </a:solidFill>
            </a:ln>
            <a:sp3d extrusionH="114300"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217712" y="2213058"/>
            <a:ext cx="27432" cy="2743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  <a:scene3d>
            <a:camera prst="isometricRightUp"/>
            <a:lightRig rig="sunrise" dir="t">
              <a:rot lat="0" lon="0" rev="0"/>
            </a:lightRig>
          </a:scene3d>
          <a:sp3d extrusionH="57150" prstMaterial="dkEdg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31812" y="3065546"/>
            <a:ext cx="27432" cy="2743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  <a:scene3d>
            <a:camera prst="isometricRightUp"/>
            <a:lightRig rig="sunrise" dir="t">
              <a:rot lat="0" lon="0" rev="0"/>
            </a:lightRig>
          </a:scene3d>
          <a:sp3d extrusionH="57150" prstMaterial="dkEdg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436664" y="4899109"/>
            <a:ext cx="27432" cy="2743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175">
            <a:noFill/>
          </a:ln>
          <a:scene3d>
            <a:camera prst="isometricRightUp"/>
            <a:lightRig rig="sunrise" dir="t">
              <a:rot lat="0" lon="0" rev="0"/>
            </a:lightRig>
          </a:scene3d>
          <a:sp3d extrusionH="57150" prstMaterial="dkEdge">
            <a:contourClr>
              <a:schemeClr val="tx1">
                <a:lumMod val="50000"/>
                <a:lumOff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Days of Hopelessness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8621"/>
          </a:xfrm>
        </p:spPr>
        <p:txBody>
          <a:bodyPr/>
          <a:lstStyle/>
          <a:p>
            <a:r>
              <a:rPr lang="en-US" dirty="0" smtClean="0"/>
              <a:t>death, burial, </a:t>
            </a:r>
            <a:r>
              <a:rPr lang="en-US" u="sng" dirty="0" smtClean="0"/>
              <a:t>and resurrection</a:t>
            </a:r>
          </a:p>
          <a:p>
            <a:pPr lvl="1"/>
            <a:r>
              <a:rPr lang="en-US" sz="2400" dirty="0" smtClean="0"/>
              <a:t>when we think of death of Christ, it is always with an understanding that he conquered death </a:t>
            </a:r>
            <a:r>
              <a:rPr lang="en-US" sz="2000" b="1" dirty="0" smtClean="0"/>
              <a:t>(Acts 2:22-32)</a:t>
            </a:r>
          </a:p>
          <a:p>
            <a:pPr lvl="1"/>
            <a:r>
              <a:rPr lang="en-US" sz="2400" dirty="0" smtClean="0"/>
              <a:t>however, for this lesson, let us imagine ourselves the disciples during those three days of hopelessness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hopelessness and confusion </a:t>
            </a:r>
            <a:r>
              <a:rPr lang="en-US" sz="2400" b="1" dirty="0" smtClean="0"/>
              <a:t>(Lk. 24:13-24)</a:t>
            </a:r>
            <a:endParaRPr lang="en-US" b="1" dirty="0" smtClean="0"/>
          </a:p>
          <a:p>
            <a:pPr lvl="1"/>
            <a:r>
              <a:rPr lang="en-US" sz="2400" dirty="0" smtClean="0"/>
              <a:t>for three days, the disciple’s thoughts were chaotic</a:t>
            </a:r>
          </a:p>
          <a:p>
            <a:pPr lvl="1"/>
            <a:r>
              <a:rPr lang="en-US" sz="2400" dirty="0" smtClean="0"/>
              <a:t>lost even after having heard the tomb was empty!</a:t>
            </a:r>
          </a:p>
          <a:p>
            <a:pPr lvl="1"/>
            <a:r>
              <a:rPr lang="en-US" sz="2400" dirty="0" smtClean="0"/>
              <a:t>let us look in detail at three well know examples and how they handled those three days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Confused Emotions of Peter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8621"/>
          </a:xfrm>
        </p:spPr>
        <p:txBody>
          <a:bodyPr/>
          <a:lstStyle/>
          <a:p>
            <a:r>
              <a:rPr lang="en-US" dirty="0" smtClean="0"/>
              <a:t>confusion/betrayal at arrest</a:t>
            </a:r>
            <a:r>
              <a:rPr lang="en-US" sz="2000" dirty="0" smtClean="0"/>
              <a:t> </a:t>
            </a:r>
            <a:r>
              <a:rPr lang="en-US" sz="2400" b="1" dirty="0" smtClean="0"/>
              <a:t>(Jn. 18:3-12)</a:t>
            </a:r>
          </a:p>
          <a:p>
            <a:pPr lvl="1"/>
            <a:r>
              <a:rPr lang="en-US" sz="2400" dirty="0" smtClean="0"/>
              <a:t>why did He go willingly? why didn’t He let me protect Him? why did He despise my zeal?</a:t>
            </a:r>
            <a:r>
              <a:rPr lang="en-US" sz="2000" dirty="0" smtClean="0"/>
              <a:t> </a:t>
            </a:r>
            <a:r>
              <a:rPr lang="en-US" sz="2000" b="1" dirty="0" smtClean="0"/>
              <a:t>(Jn. 13:36-38)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denial/remorse outside trial </a:t>
            </a:r>
            <a:r>
              <a:rPr lang="en-US" sz="2400" b="1" dirty="0" smtClean="0"/>
              <a:t>(Lk. 22:54-62)</a:t>
            </a:r>
          </a:p>
          <a:p>
            <a:pPr lvl="1"/>
            <a:r>
              <a:rPr lang="en-US" sz="2400" dirty="0" smtClean="0"/>
              <a:t>Peter did not want to lose sight of Christ, but he also did not fully want to be with Him - had no direction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jealousy of John’s relationship</a:t>
            </a:r>
          </a:p>
          <a:p>
            <a:pPr lvl="1"/>
            <a:r>
              <a:rPr lang="en-US" sz="2400" dirty="0" smtClean="0"/>
              <a:t>John stayed with Jesus, not him </a:t>
            </a:r>
            <a:r>
              <a:rPr lang="en-US" sz="2000" b="1" dirty="0" smtClean="0"/>
              <a:t>(Jn. 18:15-18)</a:t>
            </a:r>
          </a:p>
          <a:p>
            <a:pPr lvl="1"/>
            <a:r>
              <a:rPr lang="en-US" sz="2400" dirty="0" smtClean="0"/>
              <a:t>John did not deny Christ, he did </a:t>
            </a:r>
            <a:r>
              <a:rPr lang="en-US" sz="2000" b="1" dirty="0" smtClean="0"/>
              <a:t>(Jn. 21:20-21)</a:t>
            </a:r>
            <a:endParaRPr lang="en-US" sz="2400" b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Sorrow of the Women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crucifixion </a:t>
            </a:r>
            <a:r>
              <a:rPr lang="en-US" sz="2400" b="1" dirty="0" smtClean="0"/>
              <a:t>(Lk. 23:26-27)</a:t>
            </a:r>
            <a:endParaRPr lang="en-US" b="1" dirty="0" smtClean="0"/>
          </a:p>
          <a:p>
            <a:pPr lvl="1"/>
            <a:r>
              <a:rPr lang="en-US" sz="2400" dirty="0" smtClean="0"/>
              <a:t>while the apostles fled, the women drew near, tearful</a:t>
            </a:r>
          </a:p>
          <a:p>
            <a:pPr lvl="1"/>
            <a:r>
              <a:rPr lang="en-US" sz="2400" dirty="0" smtClean="0"/>
              <a:t>His mother stood at the foot of the cross </a:t>
            </a:r>
            <a:r>
              <a:rPr lang="en-US" sz="2000" b="1" dirty="0" smtClean="0"/>
              <a:t>(Jn. 19:25-27)</a:t>
            </a:r>
          </a:p>
          <a:p>
            <a:pPr lvl="1"/>
            <a:r>
              <a:rPr lang="en-US" sz="2400" dirty="0" smtClean="0"/>
              <a:t>they were also the ones to attend to His preparation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at the garden tomb </a:t>
            </a:r>
            <a:r>
              <a:rPr lang="en-US" sz="2400" b="1" dirty="0" smtClean="0"/>
              <a:t>(Jn. 20:11-16)</a:t>
            </a:r>
            <a:endParaRPr lang="en-US" b="1" dirty="0" smtClean="0"/>
          </a:p>
          <a:p>
            <a:pPr lvl="1"/>
            <a:r>
              <a:rPr lang="en-US" sz="2400" dirty="0" smtClean="0"/>
              <a:t>Mary Magdalene so sorrowed that she could not even conceive of the joy of His resurrection</a:t>
            </a:r>
          </a:p>
          <a:p>
            <a:pPr lvl="1"/>
            <a:r>
              <a:rPr lang="en-US" sz="2400" dirty="0" smtClean="0"/>
              <a:t>likewise the other disciples when she reported seeing Him alive </a:t>
            </a:r>
            <a:r>
              <a:rPr lang="en-US" sz="2000" b="1" dirty="0" smtClean="0"/>
              <a:t>(Mk. 16:9-11)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Doubt of Thomas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 to see with own eyes </a:t>
            </a:r>
            <a:r>
              <a:rPr lang="en-US" sz="2400" b="1" dirty="0" smtClean="0"/>
              <a:t>(Jn. 20:24-29)</a:t>
            </a:r>
            <a:endParaRPr lang="en-US" b="1" dirty="0" smtClean="0"/>
          </a:p>
          <a:p>
            <a:pPr lvl="1"/>
            <a:r>
              <a:rPr lang="en-US" sz="2400" dirty="0" smtClean="0"/>
              <a:t>would not entertain the possibility unless he could see it and touch it </a:t>
            </a:r>
            <a:r>
              <a:rPr lang="en-US" sz="2000" b="1" dirty="0" smtClean="0"/>
              <a:t>(Rom. 8:24-25)</a:t>
            </a:r>
          </a:p>
          <a:p>
            <a:pPr lvl="1"/>
            <a:r>
              <a:rPr lang="en-US" sz="2400" dirty="0" smtClean="0"/>
              <a:t>yet when he saw Christ, he proclaimed his faith, “my Lord and my God!”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blessed are those who have not seen, and yet have believed</a:t>
            </a:r>
          </a:p>
          <a:p>
            <a:pPr lvl="1"/>
            <a:r>
              <a:rPr lang="en-US" sz="2400" dirty="0" smtClean="0"/>
              <a:t>hope does not disappoint, if it is in God </a:t>
            </a:r>
            <a:r>
              <a:rPr lang="en-US" sz="2000" b="1" dirty="0" smtClean="0"/>
              <a:t>(Rom. 5:3-5)</a:t>
            </a:r>
            <a:endParaRPr lang="en-US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how those three days ended</a:t>
            </a:r>
          </a:p>
          <a:p>
            <a:pPr lvl="1"/>
            <a:r>
              <a:rPr lang="en-US" sz="2400" dirty="0" smtClean="0"/>
              <a:t>Christ arose, Peter became the most outspoken of the 12, Mary wept for joy, and Thomas worshipped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we don’t know how ours will end</a:t>
            </a:r>
          </a:p>
          <a:p>
            <a:pPr lvl="1"/>
            <a:r>
              <a:rPr lang="en-US" sz="2400" dirty="0" smtClean="0"/>
              <a:t>based on the above, it will most likely end better than what we think right now </a:t>
            </a:r>
            <a:r>
              <a:rPr lang="en-US" sz="2000" b="1" dirty="0" smtClean="0"/>
              <a:t>(Eph. 3:20-21)(Rom. 8:28)</a:t>
            </a:r>
          </a:p>
          <a:p>
            <a:pPr lvl="1"/>
            <a:r>
              <a:rPr lang="en-US" sz="2400" dirty="0" smtClean="0"/>
              <a:t>our sorrow will be turned to joy, and our joy cannot be taken away </a:t>
            </a:r>
            <a:r>
              <a:rPr lang="en-US" sz="2000" b="1" dirty="0" smtClean="0"/>
              <a:t>(Jn. 16:20-22)</a:t>
            </a:r>
            <a:r>
              <a:rPr lang="en-US" sz="2000" dirty="0" smtClean="0"/>
              <a:t>, if we obey!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450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Longest Three Days</vt:lpstr>
      <vt:lpstr>Three Days of Hopelessness</vt:lpstr>
      <vt:lpstr>The Confused Emotions of Peter</vt:lpstr>
      <vt:lpstr>The Sorrow of the Women</vt:lpstr>
      <vt:lpstr>The Doubt of Thomas</vt:lpstr>
      <vt:lpstr>Conclusion</vt:lpstr>
    </vt:vector>
  </TitlesOfParts>
  <Company>Lockheed Martin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Longest Three Days</dc:title>
  <dc:creator>Kris Braddock</dc:creator>
  <cp:lastModifiedBy>Kris Braddock</cp:lastModifiedBy>
  <cp:revision>34</cp:revision>
  <dcterms:created xsi:type="dcterms:W3CDTF">2010-12-09T17:01:03Z</dcterms:created>
  <dcterms:modified xsi:type="dcterms:W3CDTF">2010-12-12T06:09:02Z</dcterms:modified>
</cp:coreProperties>
</file>